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3" r:id="rId1"/>
  </p:sldMasterIdLst>
  <p:notesMasterIdLst>
    <p:notesMasterId r:id="rId8"/>
  </p:notesMasterIdLst>
  <p:sldIdLst>
    <p:sldId id="256" r:id="rId2"/>
    <p:sldId id="258" r:id="rId3"/>
    <p:sldId id="269" r:id="rId4"/>
    <p:sldId id="270" r:id="rId5"/>
    <p:sldId id="265" r:id="rId6"/>
    <p:sldId id="267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4354"/>
  </p:normalViewPr>
  <p:slideViewPr>
    <p:cSldViewPr snapToGrid="0" snapToObjects="1">
      <p:cViewPr varScale="1">
        <p:scale>
          <a:sx n="107" d="100"/>
          <a:sy n="107" d="100"/>
        </p:scale>
        <p:origin x="128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5A0C0-CC9E-5C4A-8A3D-1BDAD2299DD5}" type="datetimeFigureOut">
              <a:rPr lang="en-US" smtClean="0"/>
              <a:t>9/14/22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D6E9FB-0F1E-F04E-BEA1-1FD6217A3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76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Metals</a:t>
            </a:r>
          </a:p>
          <a:p>
            <a:endParaRPr lang="en-US" b="1" dirty="0"/>
          </a:p>
          <a:p>
            <a:r>
              <a:rPr lang="en-US" sz="1200" b="1" i="0" dirty="0">
                <a:solidFill>
                  <a:srgbClr val="FFFFFF"/>
                </a:solidFill>
              </a:rPr>
              <a:t>AQA Chemistry Specification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GB" dirty="0"/>
              <a:t>WS 1.3 Appreciate the power and limitations of science and consider any ethical issues which may arise. </a:t>
            </a:r>
          </a:p>
          <a:p>
            <a:pPr defTabSz="914400">
              <a:defRPr/>
            </a:pPr>
            <a:r>
              <a:rPr lang="en-GB" dirty="0"/>
              <a:t>WS 1.4 Explain everyday and technological applications of science </a:t>
            </a:r>
          </a:p>
          <a:p>
            <a:pPr lvl="0" defTabSz="914400">
              <a:defRPr/>
            </a:pPr>
            <a:r>
              <a:rPr lang="en-GB" dirty="0"/>
              <a:t>4.1.2.3 Metals and non-metals </a:t>
            </a:r>
            <a:endParaRPr lang="en-US" dirty="0"/>
          </a:p>
          <a:p>
            <a:pPr lvl="0" defTabSz="914400">
              <a:defRPr/>
            </a:pPr>
            <a:r>
              <a:rPr lang="en-GB" dirty="0"/>
              <a:t>4.2.2.7 Properties of metals and alloys</a:t>
            </a:r>
            <a:endParaRPr lang="en-US" dirty="0"/>
          </a:p>
          <a:p>
            <a:r>
              <a:rPr lang="en-GB" dirty="0"/>
              <a:t>4.4.1.3 Extraction of metals and reduction</a:t>
            </a:r>
          </a:p>
          <a:p>
            <a:pPr lvl="0" defTabSz="914400">
              <a:defRPr/>
            </a:pPr>
            <a:r>
              <a:rPr lang="en-GB" dirty="0"/>
              <a:t>4.10.3.2 Alloys as useful materials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GCSE Chemistry: Diversity in Science Teaching Pack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Developed by James Poskett (University of Warwick)</a:t>
            </a:r>
          </a:p>
          <a:p>
            <a:r>
              <a:rPr lang="en-US" sz="1200" i="0" dirty="0" err="1">
                <a:solidFill>
                  <a:srgbClr val="FFFFFF"/>
                </a:solidFill>
              </a:rPr>
              <a:t>Licence</a:t>
            </a:r>
            <a:r>
              <a:rPr lang="en-US" sz="1200" i="0" dirty="0">
                <a:solidFill>
                  <a:srgbClr val="FFFFFF"/>
                </a:solidFill>
              </a:rPr>
              <a:t>: https://</a:t>
            </a:r>
            <a:r>
              <a:rPr lang="en-US" sz="1200" i="0" dirty="0" err="1">
                <a:solidFill>
                  <a:srgbClr val="FFFFFF"/>
                </a:solidFill>
              </a:rPr>
              <a:t>creativecommons.org</a:t>
            </a:r>
            <a:r>
              <a:rPr lang="en-US" sz="1200" i="0" dirty="0">
                <a:solidFill>
                  <a:srgbClr val="FFFFFF"/>
                </a:solidFill>
              </a:rPr>
              <a:t>/licenses/by-</a:t>
            </a:r>
            <a:r>
              <a:rPr lang="en-US" sz="1200" i="0" dirty="0" err="1">
                <a:solidFill>
                  <a:srgbClr val="FFFFFF"/>
                </a:solidFill>
              </a:rPr>
              <a:t>nc</a:t>
            </a:r>
            <a:r>
              <a:rPr lang="en-US" sz="1200" i="0" dirty="0">
                <a:solidFill>
                  <a:srgbClr val="FFFFFF"/>
                </a:solidFill>
              </a:rPr>
              <a:t>-</a:t>
            </a:r>
            <a:r>
              <a:rPr lang="en-US" sz="1200" i="0" dirty="0" err="1">
                <a:solidFill>
                  <a:srgbClr val="FFFFFF"/>
                </a:solidFill>
              </a:rPr>
              <a:t>sa</a:t>
            </a:r>
            <a:r>
              <a:rPr lang="en-US" sz="1200" i="0" dirty="0">
                <a:solidFill>
                  <a:srgbClr val="FFFFFF"/>
                </a:solidFill>
              </a:rPr>
              <a:t>/3.0/</a:t>
            </a:r>
            <a:endParaRPr lang="en-US" sz="1200" dirty="0">
              <a:solidFill>
                <a:srgbClr val="FFFF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41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3087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6754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301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none" dirty="0"/>
              <a:t>Click the </a:t>
            </a:r>
            <a:r>
              <a:rPr lang="en-US" u="none"/>
              <a:t>image to </a:t>
            </a:r>
            <a:r>
              <a:rPr lang="en-US" u="none" dirty="0"/>
              <a:t>be taken to the Wikipedia page to learn more.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579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9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473-D82F-4EFF-9DF7-AE6D83C51288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2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1F0-FE2D-4C1C-B320-8CB9BE735F0F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86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7BD47B-C187-494C-812F-46BE0040B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B96C-10FD-4EBC-9029-9652B7535D0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3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8474-CC00-4A95-9D50-A41C12D1EEC4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3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C8B4-7FBB-408F-BDB9-F0496874AFB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4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EE20-A5E2-47D3-8F6D-A2BA7AB2E093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2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4AA536-072F-4374-926E-17E038EC7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3382CF99-132F-413F-B7EF-71A5C33F2ED6}" type="datetime1">
              <a:rPr lang="en-US" smtClean="0"/>
              <a:t>9/14/22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2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AE06-98E0-4D9F-A059-92C3548821BB}" type="datetime1">
              <a:rPr lang="en-US" smtClean="0"/>
              <a:t>9/14/22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5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00CA-3DDC-4705-B840-978EF5EA0707}" type="datetime1">
              <a:rPr lang="en-US" smtClean="0"/>
              <a:t>9/14/22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8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6D49-0BBA-4C5A-AD96-6448CA63451A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7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B293-A316-472D-A8B4-6947CF1A12B7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1E4AC6-B446-4768-97EF-CA4B8261433B}"/>
              </a:ext>
            </a:extLst>
          </p:cNvPr>
          <p:cNvCxnSpPr>
            <a:cxnSpLocks/>
          </p:cNvCxnSpPr>
          <p:nvPr/>
        </p:nvCxnSpPr>
        <p:spPr>
          <a:xfrm>
            <a:off x="11689174" y="2172428"/>
            <a:ext cx="0" cy="3354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44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734BCCD4-CEB1-405B-A443-DD9CBCBEA55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4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62" r:id="rId6"/>
    <p:sldLayoutId id="2147483757" r:id="rId7"/>
    <p:sldLayoutId id="2147483758" r:id="rId8"/>
    <p:sldLayoutId id="2147483759" r:id="rId9"/>
    <p:sldLayoutId id="2147483761" r:id="rId10"/>
    <p:sldLayoutId id="214748376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History_of_metallurgy_in_China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History_of_metallurgy_in_the_Indian_subcontinent" TargetMode="External"/><Relationship Id="rId11" Type="http://schemas.openxmlformats.org/officeDocument/2006/relationships/image" Target="../media/image8.jpeg"/><Relationship Id="rId5" Type="http://schemas.openxmlformats.org/officeDocument/2006/relationships/image" Target="../media/image5.jpg"/><Relationship Id="rId10" Type="http://schemas.openxmlformats.org/officeDocument/2006/relationships/hyperlink" Target="https://en.wikipedia.org/wiki/Damascus_steel" TargetMode="External"/><Relationship Id="rId4" Type="http://schemas.openxmlformats.org/officeDocument/2006/relationships/hyperlink" Target="https://en.wikipedia.org/wiki/Metallurgy_in_pre-Columbian_Mesoamerica" TargetMode="External"/><Relationship Id="rId9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E20BB609-EF92-42DB-836C-0699A590B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BEC44CD-E290-4D60-A056-5BA05B182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3BF636-B1D6-87AF-C8EC-C8386931AB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0BAF17-1820-0CC6-0E28-341496AA8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69" y="978408"/>
            <a:ext cx="7781305" cy="2334248"/>
          </a:xfrm>
        </p:spPr>
        <p:txBody>
          <a:bodyPr anchor="t">
            <a:normAutofit/>
          </a:bodyPr>
          <a:lstStyle/>
          <a:p>
            <a:r>
              <a:rPr lang="en-US" sz="5200" dirty="0">
                <a:solidFill>
                  <a:srgbClr val="FFFFFF"/>
                </a:solidFill>
              </a:rPr>
              <a:t>Metals</a:t>
            </a:r>
            <a:br>
              <a:rPr lang="en-US" sz="5200" dirty="0">
                <a:solidFill>
                  <a:srgbClr val="FFFFFF"/>
                </a:solidFill>
              </a:rPr>
            </a:br>
            <a:endParaRPr lang="en-US" sz="52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795CEF-41C2-BA49-A440-4BA4F21B2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8" y="4250293"/>
            <a:ext cx="5040785" cy="1828799"/>
          </a:xfrm>
        </p:spPr>
        <p:txBody>
          <a:bodyPr anchor="b">
            <a:normAutofit/>
          </a:bodyPr>
          <a:lstStyle/>
          <a:p>
            <a:r>
              <a:rPr lang="en-US" sz="2400" i="0" dirty="0">
                <a:solidFill>
                  <a:srgbClr val="FFFFFF"/>
                </a:solidFill>
              </a:rPr>
              <a:t>GCSE Chemistry</a:t>
            </a:r>
          </a:p>
          <a:p>
            <a:r>
              <a:rPr lang="en-US" sz="2400" dirty="0">
                <a:solidFill>
                  <a:srgbClr val="FFFFFF"/>
                </a:solidFill>
              </a:rPr>
              <a:t>Diversity in Science Teaching Pack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1189494-2B67-46D2-93D6-A122A09BF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98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EB893-6714-C966-900A-CB53D685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875118"/>
            <a:ext cx="6227314" cy="113161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Extraction of metals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CBAC0C-9B3F-7895-E1A6-D9F936A18A31}"/>
              </a:ext>
            </a:extLst>
          </p:cNvPr>
          <p:cNvSpPr/>
          <p:nvPr/>
        </p:nvSpPr>
        <p:spPr>
          <a:xfrm>
            <a:off x="567694" y="1758161"/>
            <a:ext cx="6288379" cy="4474623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Human societies around the world developed techniques for </a:t>
            </a:r>
            <a:r>
              <a:rPr lang="en-US" sz="2700" b="1" dirty="0"/>
              <a:t>extracting </a:t>
            </a:r>
            <a:r>
              <a:rPr lang="en-US" sz="2700" dirty="0"/>
              <a:t>metals from </a:t>
            </a:r>
            <a:r>
              <a:rPr lang="en-US" sz="2700" b="1" dirty="0"/>
              <a:t>ores</a:t>
            </a:r>
            <a:r>
              <a:rPr lang="en-US" sz="2700" dirty="0"/>
              <a:t>.</a:t>
            </a:r>
          </a:p>
          <a:p>
            <a:pPr defTabSz="914400"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  <a:p>
            <a:pPr defTabSz="914400"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This is a process known as </a:t>
            </a:r>
            <a:r>
              <a:rPr lang="en-US" sz="2700" b="1" dirty="0"/>
              <a:t>smelting</a:t>
            </a:r>
            <a:r>
              <a:rPr lang="en-US" sz="2700" dirty="0"/>
              <a:t>.</a:t>
            </a:r>
          </a:p>
          <a:p>
            <a:pPr defTabSz="914400"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  <a:p>
            <a:pPr defTabSz="914400"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Over 3,000 years ago, people in </a:t>
            </a:r>
            <a:r>
              <a:rPr lang="en-US" sz="2700" b="1" dirty="0"/>
              <a:t>West Africa </a:t>
            </a:r>
            <a:r>
              <a:rPr lang="en-US" sz="2700" dirty="0"/>
              <a:t>developed techniques for </a:t>
            </a:r>
            <a:r>
              <a:rPr lang="en-US" sz="2700" b="1" dirty="0"/>
              <a:t>iron smelting</a:t>
            </a:r>
            <a:r>
              <a:rPr lang="en-US" sz="2700" dirty="0"/>
              <a:t>.</a:t>
            </a:r>
            <a:endParaRPr lang="en-US" sz="2700" b="1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F3821A-1D75-1680-E013-482ED8C7906C}"/>
              </a:ext>
            </a:extLst>
          </p:cNvPr>
          <p:cNvSpPr/>
          <p:nvPr/>
        </p:nvSpPr>
        <p:spPr>
          <a:xfrm>
            <a:off x="7215861" y="6372153"/>
            <a:ext cx="439152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Iron smelting in the Kingdom of Kongo</a:t>
            </a:r>
          </a:p>
        </p:txBody>
      </p:sp>
      <p:pic>
        <p:nvPicPr>
          <p:cNvPr id="5" name="Picture 4" descr="A picture containing text&#10;&#10;Description automatically generated">
            <a:extLst>
              <a:ext uri="{FF2B5EF4-FFF2-40B4-BE49-F238E27FC236}">
                <a16:creationId xmlns:a16="http://schemas.microsoft.com/office/drawing/2014/main" id="{F7299AC3-C097-9965-76A7-67DF76D7B0F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8990" y="1127566"/>
            <a:ext cx="4725267" cy="460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36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EB893-6714-C966-900A-CB53D685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943634" cy="113161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Alloys as useful materials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CBAC0C-9B3F-7895-E1A6-D9F936A18A31}"/>
              </a:ext>
            </a:extLst>
          </p:cNvPr>
          <p:cNvSpPr/>
          <p:nvPr/>
        </p:nvSpPr>
        <p:spPr>
          <a:xfrm>
            <a:off x="514823" y="1781021"/>
            <a:ext cx="6233852" cy="4474623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700" dirty="0"/>
              <a:t>Many human societies produced </a:t>
            </a:r>
            <a:r>
              <a:rPr lang="en-US" sz="2700" b="1" dirty="0"/>
              <a:t>alloys</a:t>
            </a:r>
            <a:r>
              <a:rPr lang="en-US" sz="2700" dirty="0"/>
              <a:t>, as these often had useful properties.</a:t>
            </a:r>
          </a:p>
          <a:p>
            <a:endParaRPr lang="en-US" sz="2700" dirty="0"/>
          </a:p>
          <a:p>
            <a:r>
              <a:rPr lang="en-US" sz="2700" b="1" dirty="0"/>
              <a:t>Brass </a:t>
            </a:r>
            <a:r>
              <a:rPr lang="en-US" sz="2700" dirty="0"/>
              <a:t>(copper and zinc)</a:t>
            </a:r>
            <a:r>
              <a:rPr lang="en-US" sz="2700" b="1" dirty="0"/>
              <a:t> </a:t>
            </a:r>
            <a:r>
              <a:rPr lang="en-US" sz="2700" dirty="0"/>
              <a:t>and </a:t>
            </a:r>
            <a:r>
              <a:rPr lang="en-US" sz="2700" b="1" dirty="0"/>
              <a:t>bronze </a:t>
            </a:r>
            <a:r>
              <a:rPr lang="en-US" sz="2700" dirty="0"/>
              <a:t>(copper and tin) were manufactured in the West African </a:t>
            </a:r>
            <a:r>
              <a:rPr lang="en-US" sz="2700" b="1" dirty="0"/>
              <a:t>Kingdom of Benin </a:t>
            </a:r>
            <a:r>
              <a:rPr lang="en-US" sz="2700" dirty="0"/>
              <a:t>(modern-day Nigeria).</a:t>
            </a:r>
          </a:p>
          <a:p>
            <a:endParaRPr lang="en-US" sz="2700" dirty="0"/>
          </a:p>
          <a:p>
            <a:r>
              <a:rPr lang="en-US" sz="2700" dirty="0"/>
              <a:t>Alloys were used for </a:t>
            </a:r>
            <a:r>
              <a:rPr lang="en-US" sz="2700" b="1" dirty="0"/>
              <a:t>art</a:t>
            </a:r>
            <a:r>
              <a:rPr lang="en-US" sz="2700" dirty="0"/>
              <a:t>, </a:t>
            </a:r>
            <a:r>
              <a:rPr lang="en-US" sz="2700" b="1" dirty="0" err="1"/>
              <a:t>jewellry</a:t>
            </a:r>
            <a:r>
              <a:rPr lang="en-US" sz="2700" dirty="0"/>
              <a:t>, </a:t>
            </a:r>
            <a:r>
              <a:rPr lang="en-US" sz="2700" b="1" dirty="0"/>
              <a:t>weights</a:t>
            </a:r>
            <a:r>
              <a:rPr lang="en-US" sz="2700" dirty="0"/>
              <a:t>, </a:t>
            </a:r>
            <a:r>
              <a:rPr lang="en-US" sz="2700" b="1" dirty="0"/>
              <a:t>measures</a:t>
            </a:r>
            <a:r>
              <a:rPr lang="en-US" sz="2700" dirty="0"/>
              <a:t>, and </a:t>
            </a:r>
            <a:r>
              <a:rPr lang="en-US" sz="2700" b="1" dirty="0"/>
              <a:t>coinage</a:t>
            </a:r>
            <a:r>
              <a:rPr lang="en-US" sz="2700" dirty="0"/>
              <a:t>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2E2C4E-1300-2C03-BC36-6DDCD694DE93}"/>
              </a:ext>
            </a:extLst>
          </p:cNvPr>
          <p:cNvSpPr/>
          <p:nvPr/>
        </p:nvSpPr>
        <p:spPr>
          <a:xfrm>
            <a:off x="7257780" y="6372153"/>
            <a:ext cx="4845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Benin Bronze, from Nigeria, in British Museum</a:t>
            </a:r>
          </a:p>
        </p:txBody>
      </p:sp>
      <p:pic>
        <p:nvPicPr>
          <p:cNvPr id="6" name="Picture 5" descr="A picture containing text, old, stone&#10;&#10;Description automatically generated">
            <a:extLst>
              <a:ext uri="{FF2B5EF4-FFF2-40B4-BE49-F238E27FC236}">
                <a16:creationId xmlns:a16="http://schemas.microsoft.com/office/drawing/2014/main" id="{9EB916EB-740F-55FF-D0C4-3B675D5FFDB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1340" y="896584"/>
            <a:ext cx="3638418" cy="506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458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EB893-6714-C966-900A-CB53D685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CBAC0C-9B3F-7895-E1A6-D9F936A18A31}"/>
              </a:ext>
            </a:extLst>
          </p:cNvPr>
          <p:cNvSpPr/>
          <p:nvPr/>
        </p:nvSpPr>
        <p:spPr>
          <a:xfrm>
            <a:off x="527205" y="2082196"/>
            <a:ext cx="6233852" cy="3606085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2500" dirty="0"/>
              <a:t>The Benin Bronzes were </a:t>
            </a:r>
            <a:r>
              <a:rPr lang="en-US" sz="2500" b="1" dirty="0"/>
              <a:t>looted</a:t>
            </a:r>
            <a:r>
              <a:rPr lang="en-US" sz="2500" dirty="0"/>
              <a:t> from Benin in West Africa by </a:t>
            </a:r>
            <a:r>
              <a:rPr lang="en-US" sz="2500" b="1" dirty="0"/>
              <a:t>British soldiers </a:t>
            </a:r>
            <a:r>
              <a:rPr lang="en-US" sz="2500" dirty="0"/>
              <a:t>in 1897.</a:t>
            </a:r>
          </a:p>
          <a:p>
            <a:endParaRPr lang="en-US" sz="2500" dirty="0"/>
          </a:p>
          <a:p>
            <a:r>
              <a:rPr lang="en-US" sz="2500" dirty="0"/>
              <a:t>This was when the </a:t>
            </a:r>
            <a:r>
              <a:rPr lang="en-US" sz="2500" b="1" dirty="0"/>
              <a:t>British Empire </a:t>
            </a:r>
            <a:r>
              <a:rPr lang="en-US" sz="2500" dirty="0"/>
              <a:t>was expanding into West Africa.</a:t>
            </a:r>
          </a:p>
          <a:p>
            <a:endParaRPr lang="en-US" sz="2500" dirty="0"/>
          </a:p>
          <a:p>
            <a:r>
              <a:rPr lang="en-US" sz="2500" dirty="0"/>
              <a:t>Today, lots of the Benin Bronzes are in museums in Britain, such as the</a:t>
            </a:r>
            <a:r>
              <a:rPr lang="en-US" sz="2500" b="1" dirty="0"/>
              <a:t> British Museum</a:t>
            </a:r>
            <a:r>
              <a:rPr lang="en-US" sz="2500" dirty="0"/>
              <a:t> in London.</a:t>
            </a:r>
          </a:p>
          <a:p>
            <a:endParaRPr lang="en-US" sz="2500" dirty="0"/>
          </a:p>
          <a:p>
            <a:endParaRPr lang="en-US" sz="25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A2E2C4E-1300-2C03-BC36-6DDCD694DE93}"/>
              </a:ext>
            </a:extLst>
          </p:cNvPr>
          <p:cNvSpPr/>
          <p:nvPr/>
        </p:nvSpPr>
        <p:spPr>
          <a:xfrm>
            <a:off x="7523278" y="6372153"/>
            <a:ext cx="4314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British soldiers in Kingdom of Benin, 1897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0D42CF3-C7BF-9692-D102-7B0E964154EC}"/>
              </a:ext>
            </a:extLst>
          </p:cNvPr>
          <p:cNvSpPr txBox="1">
            <a:spLocks/>
          </p:cNvSpPr>
          <p:nvPr/>
        </p:nvSpPr>
        <p:spPr>
          <a:xfrm>
            <a:off x="517870" y="828598"/>
            <a:ext cx="5038582" cy="13089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en-US" sz="4000" dirty="0"/>
              <a:t>Why are the Benin Bronzes in Britain?</a:t>
            </a:r>
            <a:endParaRPr lang="en-US" sz="2200" dirty="0"/>
          </a:p>
        </p:txBody>
      </p:sp>
      <p:pic>
        <p:nvPicPr>
          <p:cNvPr id="8" name="Picture 7" descr="A group of people sitting next to a pile of bananas&#10;&#10;Description automatically generated with low confidence">
            <a:extLst>
              <a:ext uri="{FF2B5EF4-FFF2-40B4-BE49-F238E27FC236}">
                <a16:creationId xmlns:a16="http://schemas.microsoft.com/office/drawing/2014/main" id="{CFC17393-FCD3-71AE-0F49-9BC1B0A6B9F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5167" y="602356"/>
            <a:ext cx="4219628" cy="5496769"/>
          </a:xfrm>
          <a:prstGeom prst="rect">
            <a:avLst/>
          </a:prstGeom>
        </p:spPr>
      </p:pic>
      <p:sp>
        <p:nvSpPr>
          <p:cNvPr id="10" name="Rectangle 14">
            <a:extLst>
              <a:ext uri="{FF2B5EF4-FFF2-40B4-BE49-F238E27FC236}">
                <a16:creationId xmlns:a16="http://schemas.microsoft.com/office/drawing/2014/main" id="{621AD2DD-2510-34D7-5D32-2F04689CAE8A}"/>
              </a:ext>
            </a:extLst>
          </p:cNvPr>
          <p:cNvSpPr/>
          <p:nvPr/>
        </p:nvSpPr>
        <p:spPr>
          <a:xfrm>
            <a:off x="6788041" y="5245264"/>
            <a:ext cx="5038582" cy="925037"/>
          </a:xfrm>
        </p:spPr>
        <p:txBody>
          <a:bodyPr vert="horz" lIns="91440" tIns="45720" rIns="91440" bIns="45720" rtlCol="0">
            <a:noAutofit/>
          </a:bodyPr>
          <a:lstStyle/>
          <a:p>
            <a:endParaRPr lang="en-US" sz="24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92AE48-26A1-400D-D541-99C14C741056}"/>
              </a:ext>
            </a:extLst>
          </p:cNvPr>
          <p:cNvSpPr txBox="1"/>
          <p:nvPr/>
        </p:nvSpPr>
        <p:spPr>
          <a:xfrm>
            <a:off x="517870" y="5748260"/>
            <a:ext cx="609797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i="1" dirty="0">
                <a:solidFill>
                  <a:schemeClr val="bg1">
                    <a:lumMod val="50000"/>
                  </a:schemeClr>
                </a:solidFill>
              </a:rPr>
              <a:t>Optional Activity</a:t>
            </a:r>
          </a:p>
          <a:p>
            <a:r>
              <a:rPr lang="en-US" sz="1800" i="1" dirty="0">
                <a:solidFill>
                  <a:schemeClr val="bg1">
                    <a:lumMod val="50000"/>
                  </a:schemeClr>
                </a:solidFill>
              </a:rPr>
              <a:t>Discuss the ethical issues this raises and how these might be addressed.</a:t>
            </a:r>
          </a:p>
        </p:txBody>
      </p:sp>
    </p:spTree>
    <p:extLst>
      <p:ext uri="{BB962C8B-B14F-4D97-AF65-F5344CB8AC3E}">
        <p14:creationId xmlns:p14="http://schemas.microsoft.com/office/powerpoint/2010/main" val="35735173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pic>
        <p:nvPicPr>
          <p:cNvPr id="7" name="Picture 6">
            <a:hlinkClick r:id="rId4"/>
            <a:extLst>
              <a:ext uri="{FF2B5EF4-FFF2-40B4-BE49-F238E27FC236}">
                <a16:creationId xmlns:a16="http://schemas.microsoft.com/office/drawing/2014/main" id="{18D460F3-FD1D-019C-A5E7-1212A5779D6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3412163" y="2867169"/>
            <a:ext cx="2277769" cy="2277769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1" name="Picture 10">
            <a:hlinkClick r:id="rId6"/>
            <a:extLst>
              <a:ext uri="{FF2B5EF4-FFF2-40B4-BE49-F238E27FC236}">
                <a16:creationId xmlns:a16="http://schemas.microsoft.com/office/drawing/2014/main" id="{3D631DDC-D261-65BE-DC28-66D2B7F7CFF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36681" y="2863605"/>
            <a:ext cx="2284897" cy="2284897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BE70B63E-E4C4-D79E-C717-B0069205703B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868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And whilst we’re here…</a:t>
            </a:r>
          </a:p>
        </p:txBody>
      </p:sp>
      <p:sp>
        <p:nvSpPr>
          <p:cNvPr id="17" name="Rectangle 31">
            <a:extLst>
              <a:ext uri="{FF2B5EF4-FFF2-40B4-BE49-F238E27FC236}">
                <a16:creationId xmlns:a16="http://schemas.microsoft.com/office/drawing/2014/main" id="{095B1E4C-9E7E-F7CF-B648-84B835BB6EDB}"/>
              </a:ext>
            </a:extLst>
          </p:cNvPr>
          <p:cNvSpPr/>
          <p:nvPr/>
        </p:nvSpPr>
        <p:spPr>
          <a:xfrm>
            <a:off x="517868" y="5458808"/>
            <a:ext cx="2410198" cy="1215123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China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dirty="0"/>
              <a:t>(iron)</a:t>
            </a:r>
            <a:endParaRPr lang="en-US" dirty="0"/>
          </a:p>
        </p:txBody>
      </p:sp>
      <p:sp>
        <p:nvSpPr>
          <p:cNvPr id="18" name="Rectangle 31">
            <a:extLst>
              <a:ext uri="{FF2B5EF4-FFF2-40B4-BE49-F238E27FC236}">
                <a16:creationId xmlns:a16="http://schemas.microsoft.com/office/drawing/2014/main" id="{CED55FFF-2B64-E0FC-4050-5F6078E10BC1}"/>
              </a:ext>
            </a:extLst>
          </p:cNvPr>
          <p:cNvSpPr/>
          <p:nvPr/>
        </p:nvSpPr>
        <p:spPr>
          <a:xfrm>
            <a:off x="3345949" y="5473168"/>
            <a:ext cx="2580720" cy="12007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Americas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dirty="0"/>
              <a:t>(platinum and gold)</a:t>
            </a:r>
            <a:endParaRPr lang="en-US" dirty="0"/>
          </a:p>
        </p:txBody>
      </p:sp>
      <p:sp>
        <p:nvSpPr>
          <p:cNvPr id="19" name="Rectangle 31">
            <a:extLst>
              <a:ext uri="{FF2B5EF4-FFF2-40B4-BE49-F238E27FC236}">
                <a16:creationId xmlns:a16="http://schemas.microsoft.com/office/drawing/2014/main" id="{984E74CF-0FCB-C6D2-8422-12846F3E6DB5}"/>
              </a:ext>
            </a:extLst>
          </p:cNvPr>
          <p:cNvSpPr/>
          <p:nvPr/>
        </p:nvSpPr>
        <p:spPr>
          <a:xfrm>
            <a:off x="6174031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India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dirty="0"/>
              <a:t>(bronze)</a:t>
            </a:r>
            <a:endParaRPr lang="en-US" dirty="0"/>
          </a:p>
        </p:txBody>
      </p:sp>
      <p:sp>
        <p:nvSpPr>
          <p:cNvPr id="20" name="Rectangle 31">
            <a:extLst>
              <a:ext uri="{FF2B5EF4-FFF2-40B4-BE49-F238E27FC236}">
                <a16:creationId xmlns:a16="http://schemas.microsoft.com/office/drawing/2014/main" id="{7559B6AC-F6AD-C7A8-C462-217B38CE79FA}"/>
              </a:ext>
            </a:extLst>
          </p:cNvPr>
          <p:cNvSpPr/>
          <p:nvPr/>
        </p:nvSpPr>
        <p:spPr>
          <a:xfrm>
            <a:off x="8831591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Middle East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(steel)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7163BF2-6F09-8DD9-7951-6EF45271AA06}"/>
              </a:ext>
            </a:extLst>
          </p:cNvPr>
          <p:cNvSpPr/>
          <p:nvPr/>
        </p:nvSpPr>
        <p:spPr>
          <a:xfrm>
            <a:off x="517867" y="1692876"/>
            <a:ext cx="83137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Many other cultures around the world developed sophisticated techniques to extract metals and produce alloys. Here are just a few examples:</a:t>
            </a:r>
          </a:p>
        </p:txBody>
      </p:sp>
      <p:pic>
        <p:nvPicPr>
          <p:cNvPr id="2" name="Picture 1">
            <a:hlinkClick r:id="rId10"/>
            <a:extLst>
              <a:ext uri="{FF2B5EF4-FFF2-40B4-BE49-F238E27FC236}">
                <a16:creationId xmlns:a16="http://schemas.microsoft.com/office/drawing/2014/main" id="{39EED953-1A1B-40BD-F08C-A9FA6FC0DF50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844932" y="2814296"/>
            <a:ext cx="2383516" cy="2383516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17080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-1"/>
            <a:ext cx="12192001" cy="685800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Specification and </a:t>
            </a:r>
            <a:r>
              <a:rPr lang="en-US" sz="4200" dirty="0" err="1"/>
              <a:t>Licence</a:t>
            </a:r>
            <a:endParaRPr lang="en-US" sz="4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5192EA-913B-709F-28F0-313B3289825C}"/>
              </a:ext>
            </a:extLst>
          </p:cNvPr>
          <p:cNvSpPr/>
          <p:nvPr/>
        </p:nvSpPr>
        <p:spPr>
          <a:xfrm>
            <a:off x="517868" y="1736281"/>
            <a:ext cx="8150644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Metals</a:t>
            </a:r>
          </a:p>
          <a:p>
            <a:endParaRPr lang="en-US" b="1" dirty="0"/>
          </a:p>
          <a:p>
            <a:r>
              <a:rPr lang="en-US" b="1" dirty="0"/>
              <a:t>AQA Chemistry Specification</a:t>
            </a:r>
          </a:p>
          <a:p>
            <a:endParaRPr lang="en-US" dirty="0"/>
          </a:p>
          <a:p>
            <a:r>
              <a:rPr lang="en-GB" dirty="0"/>
              <a:t>WS 1.3 Appreciate the power and limitations of science and consider any ethical issues which may arise. </a:t>
            </a:r>
          </a:p>
          <a:p>
            <a:pPr defTabSz="914400">
              <a:defRPr/>
            </a:pPr>
            <a:r>
              <a:rPr lang="en-GB" dirty="0"/>
              <a:t>WS 1.4 Explain everyday and technological applications of science </a:t>
            </a:r>
          </a:p>
          <a:p>
            <a:pPr lvl="0" defTabSz="914400">
              <a:defRPr/>
            </a:pPr>
            <a:r>
              <a:rPr lang="en-GB" dirty="0"/>
              <a:t>4.1.2.3 Metals and non-metals </a:t>
            </a:r>
            <a:endParaRPr lang="en-US" dirty="0"/>
          </a:p>
          <a:p>
            <a:pPr lvl="0" defTabSz="914400">
              <a:defRPr/>
            </a:pPr>
            <a:r>
              <a:rPr lang="en-GB" dirty="0"/>
              <a:t>4.2.2.7 Properties of metals and alloys</a:t>
            </a:r>
            <a:endParaRPr lang="en-US" dirty="0"/>
          </a:p>
          <a:p>
            <a:r>
              <a:rPr lang="en-GB" dirty="0"/>
              <a:t>4.4.1.3 Extraction of metals and reduction</a:t>
            </a:r>
          </a:p>
          <a:p>
            <a:pPr lvl="0" defTabSz="914400">
              <a:defRPr/>
            </a:pPr>
            <a:r>
              <a:rPr lang="en-GB" dirty="0"/>
              <a:t>4.10.3.2 Alloys as useful materials</a:t>
            </a:r>
          </a:p>
          <a:p>
            <a:endParaRPr lang="en-US" dirty="0"/>
          </a:p>
          <a:p>
            <a:r>
              <a:rPr lang="en-US" dirty="0"/>
              <a:t>GCSE Chemistry: Diversity in Science Teaching Pack</a:t>
            </a:r>
          </a:p>
          <a:p>
            <a:r>
              <a:rPr lang="en-US" dirty="0"/>
              <a:t>Developed by James Poskett (University of Warwick)</a:t>
            </a:r>
          </a:p>
          <a:p>
            <a:r>
              <a:rPr lang="en-US" dirty="0" err="1"/>
              <a:t>Licence</a:t>
            </a:r>
            <a:r>
              <a:rPr lang="en-US" dirty="0"/>
              <a:t>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-</a:t>
            </a:r>
            <a:r>
              <a:rPr lang="en-US" dirty="0" err="1"/>
              <a:t>sa</a:t>
            </a:r>
            <a:r>
              <a:rPr lang="en-US" dirty="0"/>
              <a:t>/3.0/</a:t>
            </a:r>
          </a:p>
        </p:txBody>
      </p:sp>
    </p:spTree>
    <p:extLst>
      <p:ext uri="{BB962C8B-B14F-4D97-AF65-F5344CB8AC3E}">
        <p14:creationId xmlns:p14="http://schemas.microsoft.com/office/powerpoint/2010/main" val="2078834310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Custom 86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1989</TotalTime>
  <Words>438</Words>
  <Application>Microsoft Macintosh PowerPoint</Application>
  <PresentationFormat>Widescreen</PresentationFormat>
  <Paragraphs>72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Bierstadt</vt:lpstr>
      <vt:lpstr>Calibri</vt:lpstr>
      <vt:lpstr>GestaltVTI</vt:lpstr>
      <vt:lpstr>Metals </vt:lpstr>
      <vt:lpstr>Extraction of metals</vt:lpstr>
      <vt:lpstr>Alloys as useful materials</vt:lpstr>
      <vt:lpstr>PowerPoint Presentation</vt:lpstr>
      <vt:lpstr>And whilst we’re here…</vt:lpstr>
      <vt:lpstr>Specification and Licence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Model of the Atom</dc:title>
  <dc:creator>Poskett, James</dc:creator>
  <cp:lastModifiedBy>Poskett, James</cp:lastModifiedBy>
  <cp:revision>252</cp:revision>
  <dcterms:created xsi:type="dcterms:W3CDTF">2022-06-21T10:18:19Z</dcterms:created>
  <dcterms:modified xsi:type="dcterms:W3CDTF">2022-09-14T13:20:17Z</dcterms:modified>
</cp:coreProperties>
</file>